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5" r:id="rId8"/>
    <p:sldId id="261" r:id="rId9"/>
    <p:sldId id="268" r:id="rId10"/>
    <p:sldId id="262" r:id="rId11"/>
    <p:sldId id="263" r:id="rId12"/>
    <p:sldId id="266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Historicism/New Historicism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</a:p>
          <a:p>
            <a:r>
              <a:rPr lang="en-US" dirty="0" err="1" smtClean="0"/>
              <a:t>S.Sajeev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Historicism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Non-literary texts are treated as co-texts</a:t>
            </a:r>
          </a:p>
          <a:p>
            <a:endParaRPr lang="en-US" dirty="0" smtClean="0"/>
          </a:p>
          <a:p>
            <a:r>
              <a:rPr lang="en-US" dirty="0" smtClean="0"/>
              <a:t>Focusing on unpopular version of history</a:t>
            </a:r>
          </a:p>
          <a:p>
            <a:endParaRPr lang="en-US" dirty="0" smtClean="0"/>
          </a:p>
          <a:p>
            <a:r>
              <a:rPr lang="en-US" dirty="0" smtClean="0"/>
              <a:t>The aim:</a:t>
            </a:r>
          </a:p>
          <a:p>
            <a:pPr lvl="1"/>
            <a:r>
              <a:rPr lang="en-US" dirty="0" smtClean="0"/>
              <a:t>Not finding the truth rather re-situating the past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Historicism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Literary texts construct history/power</a:t>
            </a:r>
          </a:p>
          <a:p>
            <a:endParaRPr lang="en-US" dirty="0" smtClean="0"/>
          </a:p>
          <a:p>
            <a:r>
              <a:rPr lang="en-US" dirty="0" smtClean="0"/>
              <a:t>Equal weighting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History as text , events are irrecoverably lost, therefore ‘anecdote’ , lived experience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Louis Montrose’s essay, I would like to recount an Elizabethan dream – not Shakespeare’s A Midsummer Night’s Dream but one dreamt by Simon Forman on 23 January 1597.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Richard Wilson and Richard Dutton’s collection of essays New Historicism and Renaissance Drama</a:t>
            </a:r>
          </a:p>
          <a:p>
            <a:pPr lvl="1"/>
            <a:r>
              <a:rPr lang="en-US" dirty="0" smtClean="0"/>
              <a:t>The age of confinement, Puritan attack on </a:t>
            </a:r>
            <a:r>
              <a:rPr lang="en-US" dirty="0" err="1" smtClean="0"/>
              <a:t>canrival</a:t>
            </a:r>
            <a:r>
              <a:rPr lang="en-US" dirty="0" smtClean="0"/>
              <a:t>, slavery,</a:t>
            </a:r>
          </a:p>
          <a:p>
            <a:pPr lvl="1"/>
            <a:r>
              <a:rPr lang="en-US" dirty="0" smtClean="0"/>
              <a:t>The rise of Patriarchy</a:t>
            </a:r>
          </a:p>
          <a:p>
            <a:endParaRPr lang="en-US" dirty="0" smtClean="0"/>
          </a:p>
          <a:p>
            <a:r>
              <a:rPr lang="en-US" dirty="0" smtClean="0"/>
              <a:t>Museum </a:t>
            </a:r>
          </a:p>
          <a:p>
            <a:endParaRPr lang="en-US" dirty="0" smtClean="0"/>
          </a:p>
          <a:p>
            <a:r>
              <a:rPr lang="en-US" dirty="0" smtClean="0"/>
              <a:t>Indian independence </a:t>
            </a:r>
          </a:p>
          <a:p>
            <a:endParaRPr lang="en-US" dirty="0" smtClean="0"/>
          </a:p>
          <a:p>
            <a:r>
              <a:rPr lang="en-US" dirty="0" smtClean="0"/>
              <a:t>Virgin queen as the most flirtatious woman of all women</a:t>
            </a:r>
          </a:p>
          <a:p>
            <a:pPr lvl="1"/>
            <a:r>
              <a:rPr lang="en-US" dirty="0" smtClean="0"/>
              <a:t>Louis </a:t>
            </a:r>
            <a:r>
              <a:rPr lang="en-US" dirty="0" smtClean="0"/>
              <a:t>Montrose in “Shaping fantasies” in 1983</a:t>
            </a:r>
            <a:endParaRPr lang="en-US" dirty="0" smtClean="0"/>
          </a:p>
          <a:p>
            <a:r>
              <a:rPr lang="en-US" dirty="0" smtClean="0"/>
              <a:t>Who discovered India?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Historicism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Entrapment/ pessimistic – Mitchell Foucault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Focus </a:t>
            </a:r>
            <a:r>
              <a:rPr lang="en-US" dirty="0" smtClean="0"/>
              <a:t>on discourse and power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‘Invisible Bullets’ in 1980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Subversiveness</a:t>
            </a:r>
            <a:r>
              <a:rPr lang="en-US" dirty="0" smtClean="0"/>
              <a:t> is the very product of that power and furthers its end. </a:t>
            </a:r>
            <a:r>
              <a:rPr lang="en-US" dirty="0" err="1" smtClean="0"/>
              <a:t>Greenblatt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Historicism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Hegemony or dominant ideology-  Antonio </a:t>
            </a:r>
            <a:r>
              <a:rPr lang="en-US" dirty="0" err="1" smtClean="0"/>
              <a:t>Gramsci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Jeremy Bentham – </a:t>
            </a:r>
            <a:r>
              <a:rPr lang="en-US" dirty="0" err="1" smtClean="0"/>
              <a:t>Panopticon</a:t>
            </a:r>
            <a:r>
              <a:rPr lang="en-US" dirty="0" smtClean="0"/>
              <a:t>  - Omnipresence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Historicism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was the most celebrated dramatist of the 16</a:t>
            </a:r>
            <a:r>
              <a:rPr lang="en-US" baseline="30000" dirty="0" smtClean="0"/>
              <a:t>th</a:t>
            </a:r>
            <a:r>
              <a:rPr lang="en-US" dirty="0" smtClean="0"/>
              <a:t> century?</a:t>
            </a:r>
          </a:p>
          <a:p>
            <a:endParaRPr lang="en-US" dirty="0" smtClean="0"/>
          </a:p>
          <a:p>
            <a:r>
              <a:rPr lang="en-US" dirty="0" smtClean="0"/>
              <a:t>Mahmud of </a:t>
            </a:r>
            <a:r>
              <a:rPr lang="en-US" dirty="0" err="1" smtClean="0"/>
              <a:t>Ghazni</a:t>
            </a: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Thank you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history?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Two meanings: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events of the past.</a:t>
            </a:r>
          </a:p>
          <a:p>
            <a:endParaRPr lang="en-US" dirty="0" smtClean="0"/>
          </a:p>
          <a:p>
            <a:r>
              <a:rPr lang="en-US" dirty="0" smtClean="0"/>
              <a:t>Telling a story about the events of the past.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General/Popular perspective of history</a:t>
            </a:r>
          </a:p>
          <a:p>
            <a:endParaRPr lang="en-US" dirty="0" smtClean="0"/>
          </a:p>
          <a:p>
            <a:r>
              <a:rPr lang="en-US" dirty="0" smtClean="0"/>
              <a:t>Deceiving/Cheating</a:t>
            </a:r>
          </a:p>
          <a:p>
            <a:endParaRPr lang="en-US" dirty="0" smtClean="0"/>
          </a:p>
          <a:p>
            <a:r>
              <a:rPr lang="en-US" dirty="0" smtClean="0"/>
              <a:t>History constructs literature </a:t>
            </a:r>
          </a:p>
          <a:p>
            <a:endParaRPr lang="en-US" dirty="0" smtClean="0"/>
          </a:p>
          <a:p>
            <a:r>
              <a:rPr lang="en-US" dirty="0" smtClean="0"/>
              <a:t>Literature is not a part of discourse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Cultural and Social </a:t>
            </a:r>
          </a:p>
          <a:p>
            <a:endParaRPr lang="en-US" dirty="0" smtClean="0"/>
          </a:p>
          <a:p>
            <a:r>
              <a:rPr lang="en-US" dirty="0" smtClean="0"/>
              <a:t>Texts are unified one (Political, Social, cultural)</a:t>
            </a:r>
          </a:p>
          <a:p>
            <a:endParaRPr lang="en-US" dirty="0" smtClean="0"/>
          </a:p>
          <a:p>
            <a:r>
              <a:rPr lang="en-US" dirty="0" smtClean="0"/>
              <a:t>Previously it was seen in isolation until 19</a:t>
            </a:r>
            <a:r>
              <a:rPr lang="en-US" baseline="30000" dirty="0" smtClean="0"/>
              <a:t>th</a:t>
            </a:r>
            <a:r>
              <a:rPr lang="en-US" dirty="0" smtClean="0"/>
              <a:t> c.</a:t>
            </a:r>
          </a:p>
          <a:p>
            <a:endParaRPr lang="en-US" dirty="0" smtClean="0"/>
          </a:p>
          <a:p>
            <a:r>
              <a:rPr lang="en-US" dirty="0" smtClean="0"/>
              <a:t>Non-literary texts are used in contexts/ situations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Historicism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Non-literary texts, such as letters, journals, autobiographies, memoirs, travelogues are treated as secondary or viewed as background for the literary texts.</a:t>
            </a:r>
          </a:p>
          <a:p>
            <a:endParaRPr lang="en-US" dirty="0" smtClean="0"/>
          </a:p>
          <a:p>
            <a:r>
              <a:rPr lang="en-US" dirty="0" smtClean="0"/>
              <a:t>It is situated in the past. (Opposite of anachronism)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Historicism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E.M.W </a:t>
            </a:r>
            <a:r>
              <a:rPr lang="en-US" dirty="0" err="1" smtClean="0"/>
              <a:t>Tillyard’s</a:t>
            </a:r>
            <a:r>
              <a:rPr lang="en-US" dirty="0" smtClean="0"/>
              <a:t> </a:t>
            </a:r>
            <a:r>
              <a:rPr lang="en-US" i="1" dirty="0" smtClean="0"/>
              <a:t>The Elizabethan World Picture(1943)</a:t>
            </a:r>
          </a:p>
          <a:p>
            <a:endParaRPr lang="en-US" dirty="0" smtClean="0"/>
          </a:p>
          <a:p>
            <a:pPr lvl="1"/>
            <a:r>
              <a:rPr lang="en-US" sz="3200" dirty="0" smtClean="0"/>
              <a:t>Shakespeare's </a:t>
            </a:r>
            <a:r>
              <a:rPr lang="en-US" sz="3200" i="1" dirty="0" smtClean="0"/>
              <a:t>History Plays (1944)</a:t>
            </a:r>
          </a:p>
          <a:p>
            <a:pPr lvl="1">
              <a:buNone/>
            </a:pPr>
            <a:endParaRPr lang="en-US" sz="3200" dirty="0" smtClean="0"/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Hudson’s </a:t>
            </a:r>
            <a:r>
              <a:rPr lang="en-US" sz="3200" i="1" dirty="0" smtClean="0"/>
              <a:t>Social History of England</a:t>
            </a:r>
            <a:r>
              <a:rPr lang="en-US" sz="32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Historicism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Construction of Virgin Queen/ </a:t>
            </a:r>
            <a:r>
              <a:rPr lang="en-US" dirty="0" err="1" smtClean="0"/>
              <a:t>Selvi</a:t>
            </a:r>
            <a:r>
              <a:rPr lang="en-US" dirty="0" smtClean="0"/>
              <a:t> J. J</a:t>
            </a:r>
          </a:p>
          <a:p>
            <a:pPr lvl="1"/>
            <a:r>
              <a:rPr lang="en-US" dirty="0" smtClean="0"/>
              <a:t>In “Shaping </a:t>
            </a:r>
            <a:r>
              <a:rPr lang="en-US" dirty="0" err="1" smtClean="0"/>
              <a:t>fantasis</a:t>
            </a:r>
            <a:r>
              <a:rPr lang="en-US" dirty="0" smtClean="0"/>
              <a:t>”  by Louis Montrose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Cleopatra’s relationship</a:t>
            </a:r>
          </a:p>
          <a:p>
            <a:endParaRPr lang="en-US" dirty="0" smtClean="0"/>
          </a:p>
          <a:p>
            <a:r>
              <a:rPr lang="en-US" dirty="0" smtClean="0"/>
              <a:t>Shakespeare’s </a:t>
            </a:r>
            <a:r>
              <a:rPr lang="en-US" dirty="0" smtClean="0"/>
              <a:t>writing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Historicism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Began in 1980s, American, </a:t>
            </a:r>
          </a:p>
          <a:p>
            <a:endParaRPr lang="en-US" dirty="0" smtClean="0"/>
          </a:p>
          <a:p>
            <a:r>
              <a:rPr lang="en-US" dirty="0" smtClean="0"/>
              <a:t> Cultural Materialism in England</a:t>
            </a:r>
          </a:p>
          <a:p>
            <a:endParaRPr lang="en-US" dirty="0" smtClean="0"/>
          </a:p>
          <a:p>
            <a:r>
              <a:rPr lang="en-US" dirty="0" smtClean="0"/>
              <a:t>Coined by American critic Stephen </a:t>
            </a:r>
            <a:r>
              <a:rPr lang="en-US" dirty="0" err="1" smtClean="0"/>
              <a:t>Greenblatt</a:t>
            </a:r>
            <a:r>
              <a:rPr lang="en-US" dirty="0" smtClean="0"/>
              <a:t> in </a:t>
            </a:r>
            <a:r>
              <a:rPr lang="en-US" i="1" dirty="0" smtClean="0"/>
              <a:t>Renaissance Self-Fashioning: From More to Shakespeare (1980)</a:t>
            </a:r>
          </a:p>
          <a:p>
            <a:endParaRPr lang="en-US" dirty="0" smtClean="0"/>
          </a:p>
          <a:p>
            <a:r>
              <a:rPr lang="en-US" dirty="0" smtClean="0"/>
              <a:t>Later preferred the term ‘Cultural Poetics’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Historicism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A mixture of Marxist and </a:t>
            </a:r>
            <a:r>
              <a:rPr lang="en-US" dirty="0" err="1" smtClean="0"/>
              <a:t>poststructralist</a:t>
            </a:r>
            <a:r>
              <a:rPr lang="en-US" dirty="0" smtClean="0"/>
              <a:t> orientations</a:t>
            </a:r>
          </a:p>
          <a:p>
            <a:endParaRPr lang="en-US" dirty="0" smtClean="0"/>
          </a:p>
          <a:p>
            <a:r>
              <a:rPr lang="en-US" dirty="0" smtClean="0"/>
              <a:t>Def:</a:t>
            </a:r>
            <a:endParaRPr lang="en-US" dirty="0" smtClean="0"/>
          </a:p>
          <a:p>
            <a:pPr lvl="1"/>
            <a:r>
              <a:rPr lang="en-US" dirty="0" smtClean="0"/>
              <a:t>The work of art is the product of a negotiation between a creator or class or creators, equipped with a complex, communally shared repertoire of conventions, and the institutions and practices of Society. </a:t>
            </a:r>
          </a:p>
          <a:p>
            <a:pPr lvl="3"/>
            <a:r>
              <a:rPr lang="en-US" dirty="0" err="1" smtClean="0"/>
              <a:t>Greenblatt</a:t>
            </a:r>
            <a:endParaRPr lang="en-US" dirty="0" smtClean="0"/>
          </a:p>
          <a:p>
            <a:pPr lvl="3"/>
            <a:endParaRPr lang="en-US" dirty="0" smtClean="0"/>
          </a:p>
          <a:p>
            <a:pPr lvl="3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420</Words>
  <Application>Microsoft Office PowerPoint</Application>
  <PresentationFormat>On-screen Show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Historicism/New Historicism</vt:lpstr>
      <vt:lpstr>What is history?</vt:lpstr>
      <vt:lpstr>Historicism</vt:lpstr>
      <vt:lpstr>Historicism</vt:lpstr>
      <vt:lpstr>Historicism </vt:lpstr>
      <vt:lpstr>Examples of Historicism</vt:lpstr>
      <vt:lpstr>Examples of Historicism</vt:lpstr>
      <vt:lpstr>New Historicism</vt:lpstr>
      <vt:lpstr>New Historicism</vt:lpstr>
      <vt:lpstr>New Historicism </vt:lpstr>
      <vt:lpstr>New Historicism</vt:lpstr>
      <vt:lpstr>Examples </vt:lpstr>
      <vt:lpstr>New Historicism </vt:lpstr>
      <vt:lpstr>New Historicism</vt:lpstr>
      <vt:lpstr>New Historicism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Historicism/New Historicism</dc:title>
  <dc:creator>Sajeev</dc:creator>
  <cp:lastModifiedBy>Sajvee</cp:lastModifiedBy>
  <cp:revision>25</cp:revision>
  <dcterms:created xsi:type="dcterms:W3CDTF">2006-08-16T00:00:00Z</dcterms:created>
  <dcterms:modified xsi:type="dcterms:W3CDTF">2019-02-27T05:43:18Z</dcterms:modified>
</cp:coreProperties>
</file>